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1" r:id="rId4"/>
    <p:sldId id="262" r:id="rId5"/>
    <p:sldId id="269" r:id="rId6"/>
    <p:sldId id="270" r:id="rId7"/>
    <p:sldId id="266" r:id="rId8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CDB2-EB0E-4DB1-8E07-5BFA4B9D2DC7}" type="datetimeFigureOut">
              <a:rPr lang="lv-LV" smtClean="0"/>
              <a:t>26.09.2019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FC42E-178D-4554-94CE-77C184C996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62470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CDB2-EB0E-4DB1-8E07-5BFA4B9D2DC7}" type="datetimeFigureOut">
              <a:rPr lang="lv-LV" smtClean="0"/>
              <a:t>26.09.2019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FC42E-178D-4554-94CE-77C184C996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46778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CDB2-EB0E-4DB1-8E07-5BFA4B9D2DC7}" type="datetimeFigureOut">
              <a:rPr lang="lv-LV" smtClean="0"/>
              <a:t>26.09.2019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FC42E-178D-4554-94CE-77C184C996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37811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CDB2-EB0E-4DB1-8E07-5BFA4B9D2DC7}" type="datetimeFigureOut">
              <a:rPr lang="lv-LV" smtClean="0"/>
              <a:t>26.09.2019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FC42E-178D-4554-94CE-77C184C996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84380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CDB2-EB0E-4DB1-8E07-5BFA4B9D2DC7}" type="datetimeFigureOut">
              <a:rPr lang="lv-LV" smtClean="0"/>
              <a:t>26.09.2019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FC42E-178D-4554-94CE-77C184C996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11078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CDB2-EB0E-4DB1-8E07-5BFA4B9D2DC7}" type="datetimeFigureOut">
              <a:rPr lang="lv-LV" smtClean="0"/>
              <a:t>26.09.2019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FC42E-178D-4554-94CE-77C184C996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9159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CDB2-EB0E-4DB1-8E07-5BFA4B9D2DC7}" type="datetimeFigureOut">
              <a:rPr lang="lv-LV" smtClean="0"/>
              <a:t>26.09.2019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FC42E-178D-4554-94CE-77C184C996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39161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CDB2-EB0E-4DB1-8E07-5BFA4B9D2DC7}" type="datetimeFigureOut">
              <a:rPr lang="lv-LV" smtClean="0"/>
              <a:t>26.09.2019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FC42E-178D-4554-94CE-77C184C996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47602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CDB2-EB0E-4DB1-8E07-5BFA4B9D2DC7}" type="datetimeFigureOut">
              <a:rPr lang="lv-LV" smtClean="0"/>
              <a:t>26.09.2019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FC42E-178D-4554-94CE-77C184C996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02154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CDB2-EB0E-4DB1-8E07-5BFA4B9D2DC7}" type="datetimeFigureOut">
              <a:rPr lang="lv-LV" smtClean="0"/>
              <a:t>26.09.2019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FC42E-178D-4554-94CE-77C184C996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15880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CDB2-EB0E-4DB1-8E07-5BFA4B9D2DC7}" type="datetimeFigureOut">
              <a:rPr lang="lv-LV" smtClean="0"/>
              <a:t>26.09.2019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FC42E-178D-4554-94CE-77C184C996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94493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6CDB2-EB0E-4DB1-8E07-5BFA4B9D2DC7}" type="datetimeFigureOut">
              <a:rPr lang="lv-LV" smtClean="0"/>
              <a:t>26.09.2019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FC42E-178D-4554-94CE-77C184C9965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7059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europa.eu/youth/lv/article/62/28530_lv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tpf@inbox.lv" TargetMode="External"/><Relationship Id="rId7" Type="http://schemas.openxmlformats.org/officeDocument/2006/relationships/image" Target="../media/image3.png"/><Relationship Id="rId2" Type="http://schemas.openxmlformats.org/officeDocument/2006/relationships/hyperlink" Target="mailto:jaunradesskola@inbox.lv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193" y="1304364"/>
            <a:ext cx="7820041" cy="3071693"/>
          </a:xfrm>
        </p:spPr>
        <p:txBody>
          <a:bodyPr>
            <a:normAutofit/>
          </a:bodyPr>
          <a:lstStyle/>
          <a:p>
            <a:pPr fontAlgn="base"/>
            <a:r>
              <a:rPr lang="lv-LV" b="1" dirty="0"/>
              <a:t>Ekoloģijas izglītība - pamats zaļo tradīciju veidošanai sabiedrībā</a:t>
            </a:r>
            <a:r>
              <a:rPr lang="lv-LV" sz="3600" b="1" dirty="0" smtClean="0"/>
              <a:t>.</a:t>
            </a:r>
            <a:endParaRPr lang="lv-LV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3647" y="5715000"/>
            <a:ext cx="6454587" cy="900953"/>
          </a:xfrm>
        </p:spPr>
        <p:txBody>
          <a:bodyPr>
            <a:normAutofit/>
          </a:bodyPr>
          <a:lstStyle/>
          <a:p>
            <a:r>
              <a:rPr lang="lv-LV" dirty="0" smtClean="0"/>
              <a:t>Sagatavoja – Arnolds Ziemelis un Dzintra Ziemele</a:t>
            </a:r>
          </a:p>
          <a:p>
            <a:pPr algn="r"/>
            <a:r>
              <a:rPr lang="lv-LV" dirty="0" smtClean="0"/>
              <a:t>Rīgā, </a:t>
            </a:r>
            <a:r>
              <a:rPr lang="lv-LV" dirty="0"/>
              <a:t>B</a:t>
            </a:r>
            <a:r>
              <a:rPr lang="lv-LV" dirty="0" smtClean="0"/>
              <a:t>T1, 2019.gadā.</a:t>
            </a: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1415" y="592134"/>
            <a:ext cx="2219136" cy="1127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1415" y="2640415"/>
            <a:ext cx="2219136" cy="12536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2279" y="4509674"/>
            <a:ext cx="1463167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671" y="365126"/>
            <a:ext cx="10762129" cy="1087158"/>
          </a:xfrm>
        </p:spPr>
        <p:txBody>
          <a:bodyPr/>
          <a:lstStyle/>
          <a:p>
            <a:pPr algn="ctr"/>
            <a:r>
              <a:rPr lang="lv-LV" b="1" dirty="0" smtClean="0"/>
              <a:t>IIZGLĪTĪBAS EKOLOĢIJA</a:t>
            </a:r>
            <a:endParaRPr lang="lv-LV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194" y="1452283"/>
            <a:ext cx="6348549" cy="45854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dirty="0"/>
              <a:t> </a:t>
            </a:r>
            <a:r>
              <a:rPr lang="lv-LV" sz="4000" b="1" dirty="0"/>
              <a:t>Izglītības </a:t>
            </a:r>
            <a:r>
              <a:rPr lang="lv-LV" sz="4000" b="1" dirty="0" smtClean="0"/>
              <a:t>ekoloģija -starpdisciplinārs </a:t>
            </a:r>
            <a:r>
              <a:rPr lang="lv-LV" sz="4000" b="1" dirty="0"/>
              <a:t>virziens izglītības </a:t>
            </a:r>
            <a:r>
              <a:rPr lang="lv-LV" sz="4000" b="1" dirty="0" smtClean="0"/>
              <a:t>pētniecībā</a:t>
            </a:r>
            <a:r>
              <a:rPr lang="lv-LV" sz="4000" dirty="0" smtClean="0"/>
              <a:t>.</a:t>
            </a:r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r>
              <a:rPr lang="lv-LV" dirty="0"/>
              <a:t>20.gs. otrajā pusē </a:t>
            </a:r>
            <a:r>
              <a:rPr lang="lv-LV" b="1" dirty="0"/>
              <a:t>izglītības</a:t>
            </a:r>
            <a:r>
              <a:rPr lang="lv-LV" dirty="0"/>
              <a:t> pētniecībā ienāca </a:t>
            </a:r>
            <a:r>
              <a:rPr lang="lv-LV" b="1" dirty="0"/>
              <a:t>ekoloģiskā</a:t>
            </a:r>
            <a:r>
              <a:rPr lang="lv-LV" dirty="0"/>
              <a:t> </a:t>
            </a:r>
            <a:r>
              <a:rPr lang="lv-LV" dirty="0" smtClean="0"/>
              <a:t>paradigma.</a:t>
            </a:r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endParaRPr lang="lv-LV" dirty="0"/>
          </a:p>
        </p:txBody>
      </p:sp>
      <p:pic>
        <p:nvPicPr>
          <p:cNvPr id="1026" name="Picture 2" descr="Image result for ekoloģiskā pē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323" y="1259614"/>
            <a:ext cx="5993677" cy="307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159" y="5627874"/>
            <a:ext cx="1876190" cy="1057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14" y="5561207"/>
            <a:ext cx="2219048" cy="1123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306" y="5490918"/>
            <a:ext cx="1458776" cy="136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32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671" y="365126"/>
            <a:ext cx="10762129" cy="1087158"/>
          </a:xfrm>
        </p:spPr>
        <p:txBody>
          <a:bodyPr/>
          <a:lstStyle/>
          <a:p>
            <a:pPr algn="ctr"/>
            <a:r>
              <a:rPr lang="lv-LV" b="1" dirty="0" smtClean="0"/>
              <a:t>Katrs atstājam pēdas visur – arī uz zemes</a:t>
            </a:r>
            <a:endParaRPr lang="lv-LV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76" y="1452283"/>
            <a:ext cx="6489167" cy="4585446"/>
          </a:xfrm>
        </p:spPr>
        <p:txBody>
          <a:bodyPr>
            <a:normAutofit lnSpcReduction="10000"/>
          </a:bodyPr>
          <a:lstStyle/>
          <a:p>
            <a:r>
              <a:rPr lang="lv-LV" sz="4000" dirty="0" smtClean="0"/>
              <a:t>Ar saviem darbiem</a:t>
            </a:r>
          </a:p>
          <a:p>
            <a:r>
              <a:rPr lang="lv-LV" sz="4000" dirty="0" smtClean="0"/>
              <a:t>Ar lietām</a:t>
            </a:r>
          </a:p>
          <a:p>
            <a:r>
              <a:rPr lang="lv-LV" sz="4400" dirty="0" smtClean="0"/>
              <a:t>Ar domām un tradīcijām</a:t>
            </a:r>
          </a:p>
          <a:p>
            <a:r>
              <a:rPr lang="lv-LV" sz="4000" dirty="0" smtClean="0"/>
              <a:t>Ar idejām un to īstenošanu</a:t>
            </a:r>
          </a:p>
          <a:p>
            <a:r>
              <a:rPr lang="lv-LV" dirty="0" smtClean="0"/>
              <a:t>Visi kopā atstājam </a:t>
            </a:r>
            <a:r>
              <a:rPr lang="lv-LV" sz="3600" dirty="0" smtClean="0"/>
              <a:t>ekoloģisko pēdu</a:t>
            </a:r>
          </a:p>
          <a:p>
            <a:r>
              <a:rPr lang="lv-LV" dirty="0" smtClean="0"/>
              <a:t>Valsts ekoloģiskā pēda veidojas no katra iedzīvotāja dzīves veida, paradumiem, resursu izmantošanas</a:t>
            </a:r>
            <a:endParaRPr lang="lv-LV" dirty="0"/>
          </a:p>
        </p:txBody>
      </p:sp>
      <p:pic>
        <p:nvPicPr>
          <p:cNvPr id="1026" name="Picture 2" descr="Image result for ekoloģiskā pē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323" y="1259614"/>
            <a:ext cx="5993677" cy="307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159" y="5627874"/>
            <a:ext cx="1876190" cy="1057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14" y="5561207"/>
            <a:ext cx="2219048" cy="1123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306" y="5490918"/>
            <a:ext cx="1458776" cy="136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85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>
            <a:normAutofit/>
          </a:bodyPr>
          <a:lstStyle/>
          <a:p>
            <a:r>
              <a:rPr lang="lv-LV" dirty="0" smtClean="0"/>
              <a:t>Latvijas pēdas </a:t>
            </a:r>
            <a:r>
              <a:rPr lang="lv-LV" sz="2400" dirty="0" smtClean="0"/>
              <a:t>(</a:t>
            </a:r>
            <a:r>
              <a:rPr lang="lv-LV" sz="1800" dirty="0" smtClean="0"/>
              <a:t>2008.g. PDF. </a:t>
            </a:r>
            <a:r>
              <a:rPr lang="en-US" sz="1800" dirty="0">
                <a:hlinkClick r:id="rId2"/>
              </a:rPr>
              <a:t>https://europa.eu/youth/lv/article/62/28530_lv</a:t>
            </a:r>
            <a:endParaRPr lang="lv-LV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8538"/>
            <a:ext cx="10901082" cy="5351544"/>
          </a:xfrm>
        </p:spPr>
        <p:txBody>
          <a:bodyPr>
            <a:normAutofit lnSpcReduction="10000"/>
          </a:bodyPr>
          <a:lstStyle/>
          <a:p>
            <a:r>
              <a:rPr lang="lv-LV" dirty="0"/>
              <a:t>Pēc ekoloģiskās pēdas lieluma Latvija no 152 pasaules </a:t>
            </a:r>
            <a:r>
              <a:rPr lang="lv-LV" dirty="0" smtClean="0"/>
              <a:t>valstīm</a:t>
            </a:r>
          </a:p>
          <a:p>
            <a:pPr marL="0" indent="0">
              <a:buNone/>
            </a:pPr>
            <a:r>
              <a:rPr lang="lv-LV" dirty="0" smtClean="0"/>
              <a:t> </a:t>
            </a:r>
            <a:r>
              <a:rPr lang="lv-LV" dirty="0"/>
              <a:t>atrodas </a:t>
            </a:r>
            <a:r>
              <a:rPr lang="lv-LV" dirty="0" smtClean="0"/>
              <a:t>45. </a:t>
            </a:r>
            <a:r>
              <a:rPr lang="lv-LV" dirty="0"/>
              <a:t>vietā, starp </a:t>
            </a:r>
            <a:r>
              <a:rPr lang="lv-LV" dirty="0" smtClean="0"/>
              <a:t>Libānu </a:t>
            </a:r>
            <a:r>
              <a:rPr lang="lv-LV" dirty="0"/>
              <a:t>un Meksiku. </a:t>
            </a:r>
            <a:endParaRPr lang="lv-LV" dirty="0" smtClean="0"/>
          </a:p>
          <a:p>
            <a:r>
              <a:rPr lang="lv-LV" dirty="0" smtClean="0"/>
              <a:t>Latvijai tās </a:t>
            </a:r>
            <a:r>
              <a:rPr lang="lv-LV" dirty="0"/>
              <a:t>kopējā ekoloģiskā pēda ir </a:t>
            </a:r>
            <a:r>
              <a:rPr lang="lv-LV" dirty="0" smtClean="0"/>
              <a:t>8,5 </a:t>
            </a:r>
            <a:r>
              <a:rPr lang="lv-LV" dirty="0"/>
              <a:t>miljoni hektāru jeb </a:t>
            </a:r>
            <a:r>
              <a:rPr lang="lv-LV" b="1" dirty="0" smtClean="0"/>
              <a:t>Latvijā</a:t>
            </a:r>
            <a:r>
              <a:rPr lang="lv-LV" dirty="0" smtClean="0"/>
              <a:t> </a:t>
            </a:r>
            <a:r>
              <a:rPr lang="lv-LV" b="1" dirty="0" smtClean="0"/>
              <a:t>3,69</a:t>
            </a:r>
            <a:r>
              <a:rPr lang="lv-LV" b="1" dirty="0"/>
              <a:t> ha</a:t>
            </a:r>
            <a:r>
              <a:rPr lang="lv-LV" b="1" baseline="-25000" dirty="0"/>
              <a:t>g</a:t>
            </a:r>
            <a:r>
              <a:rPr lang="lv-LV" b="1" dirty="0"/>
              <a:t> uz vienu iedzīvotāju</a:t>
            </a:r>
            <a:r>
              <a:rPr lang="lv-LV" dirty="0"/>
              <a:t>. </a:t>
            </a:r>
            <a:endParaRPr lang="lv-LV" dirty="0" smtClean="0"/>
          </a:p>
          <a:p>
            <a:r>
              <a:rPr lang="lv-LV" dirty="0" smtClean="0"/>
              <a:t>Tas </a:t>
            </a:r>
            <a:r>
              <a:rPr lang="lv-LV" dirty="0"/>
              <a:t>ir </a:t>
            </a:r>
            <a:r>
              <a:rPr lang="lv-LV" dirty="0" smtClean="0"/>
              <a:t>vairāk </a:t>
            </a:r>
            <a:r>
              <a:rPr lang="lv-LV" dirty="0"/>
              <a:t>par pasaules vidējo rādītāju un divreiz pārsniedz vienam pasaules iedzīvotājam pieejamo produktīvās teritorijas daļu – 1,82 ha</a:t>
            </a:r>
            <a:r>
              <a:rPr lang="lv-LV" baseline="-25000" dirty="0"/>
              <a:t>g</a:t>
            </a:r>
            <a:r>
              <a:rPr lang="lv-LV" dirty="0"/>
              <a:t>. </a:t>
            </a:r>
            <a:endParaRPr lang="lv-LV" dirty="0" smtClean="0"/>
          </a:p>
          <a:p>
            <a:r>
              <a:rPr lang="lv-LV" dirty="0" smtClean="0"/>
              <a:t>Latvijas </a:t>
            </a:r>
            <a:r>
              <a:rPr lang="lv-LV" dirty="0"/>
              <a:t>ekoloģiskā pēda ir mazāka nekā lielākajā daļā ES dalībvalstu (Zviedrijā – 5,1 ha</a:t>
            </a:r>
            <a:r>
              <a:rPr lang="lv-LV" baseline="-25000" dirty="0"/>
              <a:t>g</a:t>
            </a:r>
            <a:r>
              <a:rPr lang="lv-LV" dirty="0"/>
              <a:t>/iedz., Vācijā – 4,23ha</a:t>
            </a:r>
            <a:r>
              <a:rPr lang="lv-LV" baseline="-25000" dirty="0"/>
              <a:t>g</a:t>
            </a:r>
            <a:r>
              <a:rPr lang="lv-LV" dirty="0"/>
              <a:t>/iedz.) </a:t>
            </a:r>
            <a:endParaRPr lang="lv-LV" dirty="0" smtClean="0"/>
          </a:p>
          <a:p>
            <a:r>
              <a:rPr lang="lv-LV" dirty="0" smtClean="0"/>
              <a:t>mazāka </a:t>
            </a:r>
            <a:r>
              <a:rPr lang="lv-LV" dirty="0"/>
              <a:t>nekā kaimiņiem igauņiem (6,4 ha</a:t>
            </a:r>
            <a:r>
              <a:rPr lang="lv-LV" baseline="-25000" dirty="0"/>
              <a:t>g</a:t>
            </a:r>
            <a:r>
              <a:rPr lang="lv-LV" dirty="0"/>
              <a:t>/iedz.), bet lielāka nekā lietuviešiem (3,2 ha</a:t>
            </a:r>
            <a:r>
              <a:rPr lang="lv-LV" baseline="-25000" dirty="0"/>
              <a:t>g</a:t>
            </a:r>
            <a:r>
              <a:rPr lang="lv-LV" dirty="0"/>
              <a:t>/iedz</a:t>
            </a:r>
            <a:r>
              <a:rPr lang="lv-LV" dirty="0" smtClean="0"/>
              <a:t>.)</a:t>
            </a:r>
          </a:p>
          <a:p>
            <a:r>
              <a:rPr lang="lv-LV" dirty="0" smtClean="0"/>
              <a:t>Sliktākais - Apvienotie </a:t>
            </a:r>
            <a:r>
              <a:rPr lang="lv-LV" dirty="0"/>
              <a:t>Arābu Emirāti ar 11,9 ha uz vienu iedzīvotāju ierindojās pirmajā vietā </a:t>
            </a:r>
            <a:r>
              <a:rPr lang="lv-LV" dirty="0" smtClean="0"/>
              <a:t>(lielākā ekoloģiskā pēda!), </a:t>
            </a:r>
            <a:r>
              <a:rPr lang="lv-LV" dirty="0"/>
              <a:t>bet valsts ar vismazāko ekoloģisko pēdu ir Afganistāna (0,1 ha/iedz.)</a:t>
            </a:r>
            <a:endParaRPr lang="lv-LV" dirty="0" smtClean="0"/>
          </a:p>
          <a:p>
            <a:pPr marL="0" indent="0">
              <a:buNone/>
            </a:pP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090" y="0"/>
            <a:ext cx="2189910" cy="212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88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Skaņa</a:t>
            </a:r>
            <a:r>
              <a:rPr lang="lv-LV" dirty="0"/>
              <a:t> ir mehāniskās enerģijas </a:t>
            </a:r>
            <a:br>
              <a:rPr lang="lv-LV" dirty="0"/>
            </a:br>
            <a:r>
              <a:rPr lang="lv-LV" dirty="0"/>
              <a:t>pārvietošanās elastīgā materiālā svārstību veidā.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918" y="1825624"/>
            <a:ext cx="11205882" cy="4776881"/>
          </a:xfrm>
        </p:spPr>
        <p:txBody>
          <a:bodyPr/>
          <a:lstStyle/>
          <a:p>
            <a:r>
              <a:rPr lang="lv-LV" dirty="0" smtClean="0"/>
              <a:t>Mūzikas instrumenti ir dažādi</a:t>
            </a:r>
          </a:p>
          <a:p>
            <a:r>
              <a:rPr lang="lv-LV" dirty="0" smtClean="0"/>
              <a:t>Gatavoti no dažādiem materiāliem</a:t>
            </a:r>
          </a:p>
          <a:p>
            <a:r>
              <a:rPr lang="lv-LV" dirty="0" smtClean="0"/>
              <a:t>Dažādi spēlējami</a:t>
            </a:r>
          </a:p>
          <a:p>
            <a:pPr marL="0" indent="0">
              <a:buNone/>
            </a:pPr>
            <a:r>
              <a:rPr lang="lv-LV" dirty="0" smtClean="0"/>
              <a:t>Tos var gatavot arī izmantojot materiālus </a:t>
            </a:r>
          </a:p>
          <a:p>
            <a:pPr marL="0" indent="0">
              <a:buNone/>
            </a:pPr>
            <a:r>
              <a:rPr lang="lv-LV" dirty="0" smtClean="0"/>
              <a:t>un lietas otrreiz – neizmetam, lietojam citādi...</a:t>
            </a:r>
          </a:p>
          <a:p>
            <a:pPr marL="0" indent="0">
              <a:buNone/>
            </a:pPr>
            <a:r>
              <a:rPr lang="lv-LV" dirty="0" smtClean="0"/>
              <a:t>Tā mazinot savu negatīvo ietekmi uz dabu.</a:t>
            </a:r>
          </a:p>
          <a:p>
            <a:pPr marL="0" indent="0">
              <a:buNone/>
            </a:pPr>
            <a:r>
              <a:rPr lang="lv-LV" dirty="0" smtClean="0"/>
              <a:t>Mazinam savu ekoloģisko pēdu...</a:t>
            </a:r>
          </a:p>
          <a:p>
            <a:pPr marL="0" indent="0">
              <a:buNone/>
            </a:pP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15" y="5242511"/>
            <a:ext cx="2219136" cy="1127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836" y="5309573"/>
            <a:ext cx="1877731" cy="10607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653" y="5004747"/>
            <a:ext cx="1463167" cy="1365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0817" y="1690688"/>
            <a:ext cx="4277194" cy="23646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7342" y="3688031"/>
            <a:ext cx="3300669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50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Izglītībai arī izvēle – lielāku vai mazāku kaitējumu dabai nodarīt…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918" y="1825624"/>
            <a:ext cx="6161442" cy="477688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lv-LV" dirty="0" smtClean="0"/>
              <a:t>Mazāks kaitējums, ja izmantojam, kur iespējams, lietas otrreiz…</a:t>
            </a:r>
          </a:p>
          <a:p>
            <a:r>
              <a:rPr lang="lv-LV" dirty="0" smtClean="0"/>
              <a:t>Koka mūzikas instrumenti, RIPO AUTO – kokmateriālu efektīva izmantošana</a:t>
            </a:r>
          </a:p>
          <a:p>
            <a:r>
              <a:rPr lang="lv-LV" dirty="0" smtClean="0"/>
              <a:t>Regate «Pūt vējiņi» – plastmasas vāciņu, kokmateriālu, malkas izmantošana</a:t>
            </a:r>
          </a:p>
          <a:p>
            <a:r>
              <a:rPr lang="lv-LV" dirty="0" smtClean="0"/>
              <a:t>Dažādos izstrādājumos var lietot celtniecības materiālu atlikumus…</a:t>
            </a:r>
          </a:p>
          <a:p>
            <a:r>
              <a:rPr lang="lv-LV" dirty="0" smtClean="0"/>
              <a:t>Metāla skulptūras no dažādām nolietotām lietām rosina dizaina un tēlaino domāšanu</a:t>
            </a:r>
          </a:p>
          <a:p>
            <a:pPr marL="0" indent="0">
              <a:buNone/>
            </a:pPr>
            <a:endParaRPr lang="lv-LV" dirty="0" smtClean="0"/>
          </a:p>
          <a:p>
            <a:pPr marL="0" indent="0">
              <a:buNone/>
            </a:pPr>
            <a:r>
              <a:rPr lang="lv-LV" dirty="0" smtClean="0"/>
              <a:t>Tā mazinot savu negatīvo ietekmi uz dabu un veidojot tradīcijas skolās .</a:t>
            </a:r>
          </a:p>
          <a:p>
            <a:pPr marL="0" indent="0">
              <a:buNone/>
            </a:pPr>
            <a:r>
              <a:rPr lang="lv-LV" dirty="0" smtClean="0"/>
              <a:t>Mazinam savu ekoloģisko pēdu...</a:t>
            </a:r>
          </a:p>
          <a:p>
            <a:pPr marL="0" indent="0">
              <a:buNone/>
            </a:pP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111" y="3769589"/>
            <a:ext cx="2219136" cy="1127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948" y="5290652"/>
            <a:ext cx="1877731" cy="10607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1360" y="5123629"/>
            <a:ext cx="1463167" cy="1365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4527" y="195942"/>
            <a:ext cx="1916624" cy="64503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554823"/>
            <a:ext cx="3988527" cy="215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5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 smtClean="0"/>
              <a:t>PALDIES JUMS PAR PIEDALĪŠANOS!</a:t>
            </a:r>
            <a:endParaRPr lang="lv-LV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753" y="1690689"/>
            <a:ext cx="6422687" cy="4589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000" dirty="0" smtClean="0"/>
              <a:t>Izmantoti interneta resursi un attēli.</a:t>
            </a:r>
          </a:p>
          <a:p>
            <a:pPr marL="0" indent="0">
              <a:buNone/>
            </a:pPr>
            <a:r>
              <a:rPr lang="lv-LV" sz="1400" dirty="0" smtClean="0"/>
              <a:t>Foto </a:t>
            </a:r>
            <a:r>
              <a:rPr lang="lv-LV" dirty="0" smtClean="0"/>
              <a:t>– </a:t>
            </a:r>
            <a:r>
              <a:rPr lang="lv-LV" sz="2000" dirty="0" smtClean="0"/>
              <a:t>Aivars Liepiņš, Dzintra Ziemele, Māris Kromāns</a:t>
            </a:r>
          </a:p>
          <a:p>
            <a:pPr marL="0" indent="0">
              <a:buNone/>
            </a:pPr>
            <a:r>
              <a:rPr lang="lv-LV" sz="2000" dirty="0" smtClean="0"/>
              <a:t>AICINĀM </a:t>
            </a:r>
            <a:r>
              <a:rPr lang="lv-LV" sz="2000" dirty="0" smtClean="0"/>
              <a:t>ATBALSTĪT Mākslu, izglītības un tehnoloģiju centru </a:t>
            </a:r>
          </a:p>
          <a:p>
            <a:pPr marL="0" indent="0">
              <a:buNone/>
            </a:pPr>
            <a:r>
              <a:rPr lang="lv-LV" sz="2000" dirty="0" smtClean="0"/>
              <a:t>Kundziņsalas skolā.</a:t>
            </a:r>
            <a:endParaRPr lang="lv-LV" sz="2000" dirty="0"/>
          </a:p>
          <a:p>
            <a:pPr marL="0" indent="0">
              <a:buNone/>
            </a:pPr>
            <a:r>
              <a:rPr lang="lv-LV" sz="2000" dirty="0" smtClean="0"/>
              <a:t>PALDIES </a:t>
            </a:r>
            <a:r>
              <a:rPr lang="lv-LV" sz="2000" dirty="0" smtClean="0"/>
              <a:t>visiem, kuri jau atbalsta ar brīvprātīgo darbu, materiāliem, lietām, labiem vārdiem un sadarbību!</a:t>
            </a:r>
          </a:p>
          <a:p>
            <a:pPr marL="0" indent="0">
              <a:buNone/>
            </a:pPr>
            <a:r>
              <a:rPr lang="lv-LV" smtClean="0"/>
              <a:t>Saziņai </a:t>
            </a:r>
            <a:r>
              <a:rPr lang="lv-LV" dirty="0" smtClean="0"/>
              <a:t>– 27633569, 27443757</a:t>
            </a:r>
          </a:p>
          <a:p>
            <a:pPr marL="0" indent="0">
              <a:buNone/>
            </a:pPr>
            <a:r>
              <a:rPr lang="lv-LV" dirty="0" smtClean="0"/>
              <a:t>E-pasts: </a:t>
            </a:r>
            <a:r>
              <a:rPr lang="lv-LV" dirty="0" smtClean="0">
                <a:hlinkClick r:id="rId2"/>
              </a:rPr>
              <a:t>jaunradesskola@inbox.lv</a:t>
            </a:r>
            <a:r>
              <a:rPr lang="lv-LV" dirty="0" smtClean="0"/>
              <a:t> , </a:t>
            </a:r>
            <a:r>
              <a:rPr lang="lv-LV" dirty="0" smtClean="0">
                <a:hlinkClick r:id="rId3"/>
              </a:rPr>
              <a:t>tpf@inbox.lv</a:t>
            </a:r>
            <a:r>
              <a:rPr lang="lv-LV" dirty="0" smtClean="0"/>
              <a:t> </a:t>
            </a:r>
            <a:endParaRPr lang="lv-LV" dirty="0"/>
          </a:p>
          <a:p>
            <a:pPr marL="0" indent="0">
              <a:buNone/>
            </a:pPr>
            <a:endParaRPr lang="lv-LV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257" y="1827882"/>
            <a:ext cx="4890131" cy="35961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444" y="5542956"/>
            <a:ext cx="2219136" cy="11278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9774" y="5576487"/>
            <a:ext cx="1877731" cy="10607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3238" y="5424074"/>
            <a:ext cx="1463167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082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289</Words>
  <Application>Microsoft Office PowerPoint</Application>
  <PresentationFormat>Widescreen</PresentationFormat>
  <Paragraphs>47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Ekoloģijas izglītība - pamats zaļo tradīciju veidošanai sabiedrībā.</vt:lpstr>
      <vt:lpstr>IIZGLĪTĪBAS EKOLOĢIJA</vt:lpstr>
      <vt:lpstr>Katrs atstājam pēdas visur – arī uz zemes</vt:lpstr>
      <vt:lpstr>Latvijas pēdas (2008.g. PDF. https://europa.eu/youth/lv/article/62/28530_lv</vt:lpstr>
      <vt:lpstr>Skaņa ir mehāniskās enerģijas  pārvietošanās elastīgā materiālā svārstību veidā.</vt:lpstr>
      <vt:lpstr>Izglītībai arī izvēle – lielāku vai mazāku kaitējumu dabai nodarīt…</vt:lpstr>
      <vt:lpstr>PALDIES JUMS PAR PIEDALĪŠANOS!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FRANCIJA un AUTO</dc:title>
  <dc:creator>Arnita Ziemele</dc:creator>
  <cp:lastModifiedBy>Sistēmas Windows lietotājs</cp:lastModifiedBy>
  <cp:revision>99</cp:revision>
  <dcterms:created xsi:type="dcterms:W3CDTF">2016-06-01T18:41:16Z</dcterms:created>
  <dcterms:modified xsi:type="dcterms:W3CDTF">2019-09-26T02:43:28Z</dcterms:modified>
</cp:coreProperties>
</file>